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79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3B98EF5-07B1-4A2B-8002-2412DC4208FB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2B6480-86AE-48F5-8E42-84C5A1085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young.rzd.ru/dbmm/images/41/4080/1441709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boutgod.co/files/2011/09/mormon-doctrine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066.radikal.ru/1211/bf/6dcf4df7c77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hyperlink" Target="http://img-fotki.yandex.ru/get/4000/ven6267.4/0_1a410_ca29e32_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novodev.narod.ru/nikol/4684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1.focus.ua/img/a/1/8/8898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://dreamworlds.ru/uploads/posts/2009-10/1254830029_p0000096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kiev-ua.pp.ua/_pu/0/s78669000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avra.ua/images/stories/novosti/20463_b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http://storage1.tvidi.ru/Cms/News/0/6/1860/23908_128927712993114180104_Original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if.by/media/k2/items/cache/c87e82de0a8f0fd0f976b35b9e3684dc_M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tunnel.ru/i/10350/1360925868575401.jpe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l-team.net/uploads/posts/2009-05/1243174437_default9.jpe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hyperlink" Target="http://img-fotki.yandex.ru/get/5906/100655484.17/0_12fa4f_ecb51072_L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71701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33400" y="3000372"/>
            <a:ext cx="8182004" cy="2786082"/>
          </a:xfrm>
        </p:spPr>
        <p:txBody>
          <a:bodyPr>
            <a:normAutofit fontScale="325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13500" b="1" i="1" dirty="0" smtClean="0">
                <a:solidFill>
                  <a:srgbClr val="005426"/>
                </a:solidFill>
              </a:rPr>
              <a:t>«Место православного песнопения в храмовом богослужении»</a:t>
            </a:r>
            <a:endParaRPr lang="ru-RU" sz="13500" b="1" i="1" dirty="0">
              <a:solidFill>
                <a:srgbClr val="005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Земная</a:t>
            </a:r>
            <a:br>
              <a:rPr lang="ru-RU" dirty="0" smtClean="0"/>
            </a:br>
            <a:r>
              <a:rPr lang="ru-RU" dirty="0" smtClean="0"/>
              <a:t>                                    музыка</a:t>
            </a:r>
            <a:endParaRPr lang="ru-RU" dirty="0"/>
          </a:p>
        </p:txBody>
      </p:sp>
      <p:pic>
        <p:nvPicPr>
          <p:cNvPr id="28674" name="Picture 2" descr="http://young.rzd.ru/dbmm/images/41/4080/14417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290"/>
            <a:ext cx="4961269" cy="60722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86380" y="2000240"/>
            <a:ext cx="3571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«Первоначальная </a:t>
            </a:r>
            <a:r>
              <a:rPr lang="ru-RU" dirty="0">
                <a:solidFill>
                  <a:srgbClr val="FFFF00"/>
                </a:solidFill>
              </a:rPr>
              <a:t>земная музыка была </a:t>
            </a:r>
            <a:r>
              <a:rPr lang="ru-RU" dirty="0" err="1" smtClean="0">
                <a:solidFill>
                  <a:srgbClr val="FFFF00"/>
                </a:solidFill>
              </a:rPr>
              <a:t>инструмен-тальной</a:t>
            </a:r>
            <a:r>
              <a:rPr lang="ru-RU" dirty="0">
                <a:solidFill>
                  <a:srgbClr val="FFFF00"/>
                </a:solidFill>
              </a:rPr>
              <a:t>, а </a:t>
            </a:r>
            <a:r>
              <a:rPr lang="ru-RU" dirty="0" smtClean="0">
                <a:solidFill>
                  <a:srgbClr val="FFFF00"/>
                </a:solidFill>
              </a:rPr>
              <a:t>сам </a:t>
            </a:r>
            <a:r>
              <a:rPr lang="ru-RU" dirty="0" smtClean="0">
                <a:solidFill>
                  <a:srgbClr val="FF0000"/>
                </a:solidFill>
              </a:rPr>
              <a:t>музыкальный </a:t>
            </a:r>
            <a:r>
              <a:rPr lang="ru-RU" dirty="0">
                <a:solidFill>
                  <a:srgbClr val="FF0000"/>
                </a:solidFill>
              </a:rPr>
              <a:t>инструмент</a:t>
            </a:r>
            <a:r>
              <a:rPr lang="ru-RU" dirty="0">
                <a:solidFill>
                  <a:srgbClr val="FFFF00"/>
                </a:solidFill>
              </a:rPr>
              <a:t> появился как </a:t>
            </a:r>
            <a:r>
              <a:rPr lang="ru-RU" dirty="0">
                <a:solidFill>
                  <a:srgbClr val="FF0000"/>
                </a:solidFill>
              </a:rPr>
              <a:t>орудие</a:t>
            </a:r>
            <a:r>
              <a:rPr lang="ru-RU" dirty="0">
                <a:solidFill>
                  <a:srgbClr val="FFFF00"/>
                </a:solidFill>
              </a:rPr>
              <a:t> приспособления человеком своего падшего естества к </a:t>
            </a:r>
            <a:r>
              <a:rPr lang="ru-RU" dirty="0" smtClean="0">
                <a:solidFill>
                  <a:srgbClr val="FFFF00"/>
                </a:solidFill>
              </a:rPr>
              <a:t>земным условиям существования</a:t>
            </a:r>
            <a:r>
              <a:rPr lang="ru-RU" dirty="0">
                <a:solidFill>
                  <a:srgbClr val="FFFF00"/>
                </a:solidFill>
              </a:rPr>
              <a:t>. Музыкальный инструмент оказывается здесь в одном ряду с топором, ножом, </a:t>
            </a:r>
            <a:r>
              <a:rPr lang="ru-RU" dirty="0" smtClean="0">
                <a:solidFill>
                  <a:srgbClr val="FFFF00"/>
                </a:solidFill>
              </a:rPr>
              <a:t>плугом….»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sz="2800" dirty="0" smtClean="0">
                <a:solidFill>
                  <a:srgbClr val="FFFF00"/>
                </a:solidFill>
              </a:rPr>
              <a:t>Душа смутно помнит звуки РАЯ                            звуки РАЯ…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6630" name="Picture 6" descr="http://cdn2.all-art.org/dore/bible0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14876" cy="5061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aboutgod.co/files/2011/09/mormon-doctrin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64" y="2084944"/>
            <a:ext cx="5143536" cy="477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«…И Бог изрёк в тот день Закон лишь Моисею…»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5602" name="Picture 2" descr="http://i066.radikal.ru/1211/bf/6dcf4df7c77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71611"/>
            <a:ext cx="4143404" cy="5179255"/>
          </a:xfrm>
          <a:prstGeom prst="rect">
            <a:avLst/>
          </a:prstGeom>
          <a:noFill/>
        </p:spPr>
      </p:pic>
      <p:pic>
        <p:nvPicPr>
          <p:cNvPr id="25604" name="Picture 4" descr="http://img-fotki.yandex.ru/get/4000/ven6267.4/0_1a410_ca29e32_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961249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all-pages.com/img/repphotos2/repphoto_37_76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64357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http://upload.wikimedia.org/wikipedia/commons/a/a4/Zacepin_monastyr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643182"/>
            <a:ext cx="3146668" cy="40136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86388"/>
            <a:ext cx="5572132" cy="15716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Источником звука православном в богослужении служит сердце…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http://sovsibir.ru/up/2010/003/003-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5142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0"/>
            <a:ext cx="5829312" cy="8572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Понятие Учитель и Ученики священно…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3558" name="Picture 6" descr="http://www.odk.kz/uploads/images/2/b/1/a/61/e43a5659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2564303" cy="19288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C:\Documents and Settings\Admin.MICROSOF-F42574\Рабочий стол\колокола\0_5b173_994e8b4c_X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902567"/>
            <a:ext cx="3643307" cy="5955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50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  Благослови, Господи, мою молитву…</a:t>
            </a:r>
            <a:endParaRPr lang="ru-RU" sz="3600" dirty="0"/>
          </a:p>
        </p:txBody>
      </p:sp>
      <p:pic>
        <p:nvPicPr>
          <p:cNvPr id="7" name="Picture 4" descr="http://www.novodev.narod.ru/nikol/468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  <p:pic>
        <p:nvPicPr>
          <p:cNvPr id="8" name="Picture 2" descr="C:\Documents and Settings\Admin.MICROSOF-F42574\Рабочий стол\колокола\molitva5688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424232"/>
            <a:ext cx="4117228" cy="343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i1.focus.ua/img/a/1/8/8898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28 июля 2013года день Крещения Руси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://dreamworlds.ru/uploads/posts/2009-10/1254830029_p000009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18" y="2947709"/>
            <a:ext cx="2786082" cy="3910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Вчерашние язычники становились </a:t>
            </a:r>
            <a:r>
              <a:rPr lang="ru-RU" sz="3200" dirty="0" err="1" smtClean="0">
                <a:solidFill>
                  <a:srgbClr val="FF0000"/>
                </a:solidFill>
              </a:rPr>
              <a:t>христанами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://www.kiev-ua.pp.ua/_pu/0/s786690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С Х века Церковь взяла ответственность за воспитание русского православного народа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2770" name="Picture 2" descr="http://www.lavra.ua/images/stories/novosti/20463_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383474"/>
            <a:ext cx="4572000" cy="5474526"/>
          </a:xfrm>
          <a:prstGeom prst="rect">
            <a:avLst/>
          </a:prstGeom>
          <a:noFill/>
        </p:spPr>
      </p:pic>
      <p:pic>
        <p:nvPicPr>
          <p:cNvPr id="32772" name="Picture 4" descr="http://storage1.tvidi.ru/Cms/News/0/6/1860/23908_128927712993114180104_Origin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5028" y="1357299"/>
            <a:ext cx="4638972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Программа охватывает период от первобытных верований до современной межконфессиональной картины мира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://www.aif.by/media/k2/items/cache/c87e82de0a8f0fd0f976b35b9e3684dc_M.jpg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00174"/>
            <a:ext cx="664370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ОПК фото\2-55-548676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8673">
            <a:off x="7087916" y="1372576"/>
            <a:ext cx="1713925" cy="2399495"/>
          </a:xfrm>
          <a:prstGeom prst="rect">
            <a:avLst/>
          </a:prstGeom>
          <a:noFill/>
        </p:spPr>
      </p:pic>
      <p:pic>
        <p:nvPicPr>
          <p:cNvPr id="7" name="Picture 3" descr="G:\ОПК фото\2-55-543908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89077">
            <a:off x="6684139" y="2589896"/>
            <a:ext cx="1779551" cy="2767202"/>
          </a:xfrm>
          <a:prstGeom prst="rect">
            <a:avLst/>
          </a:prstGeom>
          <a:noFill/>
        </p:spPr>
      </p:pic>
      <p:pic>
        <p:nvPicPr>
          <p:cNvPr id="8" name="Picture 4" descr="G:\ОПК фото\2-55-543903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712416">
            <a:off x="6508725" y="3531039"/>
            <a:ext cx="2096781" cy="3008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      </a:t>
            </a:r>
            <a:r>
              <a:rPr lang="ru-RU" sz="3200" dirty="0" smtClean="0">
                <a:solidFill>
                  <a:srgbClr val="FFFF00"/>
                </a:solidFill>
              </a:rPr>
              <a:t>Храмовая музыка –это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        неотъемлемая часть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            богослужения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6" name="Picture 4" descr="http://www.tunnel.ru/i/10350/1360925868575401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214554"/>
            <a:ext cx="5857884" cy="4121400"/>
          </a:xfrm>
          <a:prstGeom prst="rect">
            <a:avLst/>
          </a:prstGeom>
          <a:noFill/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86011"/>
            <a:ext cx="3428992" cy="4571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56" y="0"/>
            <a:ext cx="2714644" cy="231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53766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Ключевые понятия: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«ангельское» песнопение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песнопение – неотъемлемая </a:t>
            </a:r>
          </a:p>
          <a:p>
            <a:pPr>
              <a:buNone/>
            </a:pPr>
            <a:r>
              <a:rPr lang="ru-RU" sz="2400" dirty="0" smtClean="0"/>
              <a:t>   часть богослужения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значение организации храмового пространства для восприятия церковного богослужения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ru-RU" sz="23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2300" dirty="0" smtClean="0">
                <a:solidFill>
                  <a:srgbClr val="FFFF00"/>
                </a:solidFill>
              </a:rPr>
              <a:t>Икона Покрова Богоматери. Роман сладкопевец, поющий мелодии, дарованные ему Самой Богоматерью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Творческий проект «Истоки православного храмового песнопения и их влияние на сохранение традиций храмового богослужения»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9698" name="Picture 2" descr="http://i048.radikal.ru/1106/77/0e1feb8861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000108"/>
            <a:ext cx="4381500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«Многие святые  слышали пение ангелов, о чем есть сведения в трудах  Григория Богослова, Иоанна Златоуста, Григория Великого, Иоанна </a:t>
            </a:r>
            <a:r>
              <a:rPr lang="ru-RU" sz="2400" dirty="0" err="1" smtClean="0">
                <a:solidFill>
                  <a:srgbClr val="FFFF00"/>
                </a:solidFill>
              </a:rPr>
              <a:t>Дамаскина</a:t>
            </a:r>
            <a:r>
              <a:rPr lang="ru-RU" sz="2400" dirty="0" smtClean="0">
                <a:solidFill>
                  <a:srgbClr val="FFFF00"/>
                </a:solidFill>
              </a:rPr>
              <a:t>…»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7652" name="Picture 4" descr="http://www.iconsv.ru/index.php?option=com_joomgallery&amp;func=watermark&amp;catid=148&amp;id=2268&amp;Itemid=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69913" y="3428976"/>
            <a:ext cx="4074087" cy="3429024"/>
          </a:xfrm>
          <a:prstGeom prst="rect">
            <a:avLst/>
          </a:prstGeom>
          <a:noFill/>
        </p:spPr>
      </p:pic>
      <p:pic>
        <p:nvPicPr>
          <p:cNvPr id="27654" name="Picture 6" descr="http://rl-team.net/uploads/posts/2009-05/1243174437_default9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423453"/>
            <a:ext cx="4429156" cy="5434547"/>
          </a:xfrm>
          <a:prstGeom prst="rect">
            <a:avLst/>
          </a:prstGeom>
          <a:noFill/>
        </p:spPr>
      </p:pic>
      <p:pic>
        <p:nvPicPr>
          <p:cNvPr id="27650" name="Picture 2" descr="http://img-fotki.yandex.ru/get/5906/100655484.17/0_12fa4f_ecb51072_L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1285860"/>
            <a:ext cx="3214678" cy="2409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262</TotalTime>
  <Words>203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</vt:lpstr>
      <vt:lpstr>  Благослови, Господи, мою молитву…</vt:lpstr>
      <vt:lpstr>28 июля 2013года день Крещения Руси</vt:lpstr>
      <vt:lpstr>Вчерашние язычники становились христанами</vt:lpstr>
      <vt:lpstr>С Х века Церковь взяла ответственность за воспитание русского православного народа</vt:lpstr>
      <vt:lpstr>Программа охватывает период от первобытных верований до современной межконфессиональной картины мира</vt:lpstr>
      <vt:lpstr>      Храмовая музыка –это         неотъемлемая часть              богослужения</vt:lpstr>
      <vt:lpstr>Творческий проект «Истоки православного храмового песнопения и их влияние на сохранение традиций храмового богослужения» </vt:lpstr>
      <vt:lpstr>«Многие святые  слышали пение ангелов, о чем есть сведения в трудах  Григория Богослова, Иоанна Златоуста, Григория Великого, Иоанна Дамаскина…» </vt:lpstr>
      <vt:lpstr>                                    Земная                                     музыка</vt:lpstr>
      <vt:lpstr>                       Душа смутно помнит звуки РАЯ                            звуки РАЯ…</vt:lpstr>
      <vt:lpstr>«…И Бог изрёк в тот день Закон лишь Моисею…»</vt:lpstr>
      <vt:lpstr>Источником звука православном в богослужении служит сердце…</vt:lpstr>
      <vt:lpstr>Понятие Учитель и Ученики священно…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учителя основ православной культуры МБОУ СОШ № 50 города Краснодара  Алтуховой Ольги Николаевны</dc:title>
  <dc:creator>Admin</dc:creator>
  <cp:lastModifiedBy>iac-u2</cp:lastModifiedBy>
  <cp:revision>29</cp:revision>
  <dcterms:created xsi:type="dcterms:W3CDTF">2013-03-30T14:15:11Z</dcterms:created>
  <dcterms:modified xsi:type="dcterms:W3CDTF">2014-02-13T12:21:52Z</dcterms:modified>
</cp:coreProperties>
</file>